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90" r:id="rId4"/>
    <p:sldId id="257" r:id="rId6"/>
    <p:sldId id="258" r:id="rId7"/>
    <p:sldId id="259" r:id="rId8"/>
    <p:sldId id="260" r:id="rId9"/>
    <p:sldId id="261" r:id="rId10"/>
    <p:sldId id="287" r:id="rId11"/>
    <p:sldId id="262" r:id="rId12"/>
    <p:sldId id="288" r:id="rId13"/>
    <p:sldId id="263" r:id="rId14"/>
    <p:sldId id="289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8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0" Type="http://schemas.openxmlformats.org/officeDocument/2006/relationships/tableStyles" Target="tableStyles.xml"/><Relationship Id="rId4" Type="http://schemas.openxmlformats.org/officeDocument/2006/relationships/slide" Target="slides/slide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04e75f9000925ccc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.xml"/><Relationship Id="rId3" Type="http://schemas.openxmlformats.org/officeDocument/2006/relationships/slide" Target="slide22.xml"/><Relationship Id="rId2" Type="http://schemas.openxmlformats.org/officeDocument/2006/relationships/image" Target="../media/image10.jpeg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efd2418c?pid=0900f7449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000" dirty="0"/>
          </a:p>
        </p:txBody>
      </p:sp>
      <p:sp>
        <p:nvSpPr>
          <p:cNvPr id="3" name="P_6_BD#3ff0e86f8?pid=defd2418c&amp;color=0,0,0&amp;vtp=1&amp;bbb=1&amp;hb=1"/>
          <p:cNvSpPr/>
          <p:nvPr/>
        </p:nvSpPr>
        <p:spPr>
          <a:xfrm>
            <a:off x="612648" y="1135253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自由诗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自由诗的开创者为美国诗人惠特曼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。“五四”运动后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，自由诗因契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合时代精神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利于抒情而在我国得到大力推崇与广泛传播。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形式特点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：在节数、行数、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字数以及音韵等方面具有自由特性，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摆脱了传统格律的束缚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，诗人可依内容需求灵活调整诗歌形式。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不过，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自由诗并非毫无章法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，它强调内在节奏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，通过押大致相近的韵营造韵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律感。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ff0e86f8?pid=defd2418c&amp;color=0,0,0&amp;vtp=1&amp;bbb=1&amp;hb=1"/>
          <p:cNvSpPr/>
          <p:nvPr/>
        </p:nvSpPr>
        <p:spPr>
          <a:xfrm>
            <a:off x="612648" y="468000"/>
            <a:ext cx="10963656" cy="31421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：情感表达自由，不受格律约束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，诗人能尽情抒发真实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，从家国豪情到家事柔情皆可呈现；取材广泛，宇宙万物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、市井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百态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、历史当下，均可入诗，打破传统题材局限；主题丰富深刻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人借自由表达探索人性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、思考生命、揭露社会问题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，以独特视角传递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认知感悟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，使之兼具思想性与感染力。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#1.3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4bde1a80?pid=0900f7449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000" dirty="0"/>
          </a:p>
        </p:txBody>
      </p:sp>
      <p:sp>
        <p:nvSpPr>
          <p:cNvPr id="3" name="QO_6_BD.1_1#a1104937a?pid=64bde1a80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</p:txBody>
      </p:sp>
      <p:sp>
        <p:nvSpPr>
          <p:cNvPr id="4" name="QB_7_BD.2_1#e94a1f943?pid=a1104937a&amp;color=0,0,0&amp;vtp=1&amp;bbb=1"/>
          <p:cNvSpPr/>
          <p:nvPr/>
        </p:nvSpPr>
        <p:spPr>
          <a:xfrm>
            <a:off x="612648" y="178231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荆棘(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碾米(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忸怩(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叱骂(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7_AN.3_1#e94a1f943.bracket?pid=a1104937a&amp;color=0,0,0&amp;vpa=1&amp;vtp=1&amp;bbb=1"/>
          <p:cNvSpPr/>
          <p:nvPr/>
        </p:nvSpPr>
        <p:spPr>
          <a:xfrm>
            <a:off x="1778667" y="1789938"/>
            <a:ext cx="869950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jīnɡ</a:t>
            </a:r>
            <a:endParaRPr lang="en-US" altLang="zh-CN" sz="2800" dirty="0"/>
          </a:p>
        </p:txBody>
      </p:sp>
      <p:sp>
        <p:nvSpPr>
          <p:cNvPr id="6" name="QB_7_AN.4_1#e94a1f943.bracket?pid=a1104937a&amp;color=0,0,0&amp;vpa=2&amp;vtp=1&amp;bbb=1"/>
          <p:cNvSpPr/>
          <p:nvPr/>
        </p:nvSpPr>
        <p:spPr>
          <a:xfrm>
            <a:off x="2924842" y="1789938"/>
            <a:ext cx="476250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jí</a:t>
            </a:r>
            <a:endParaRPr lang="en-US" altLang="zh-CN" sz="2800" dirty="0"/>
          </a:p>
        </p:txBody>
      </p:sp>
      <p:sp>
        <p:nvSpPr>
          <p:cNvPr id="8" name="QB_7_AN.6_1#e94a1f943.bracket?pid=a1104937a&amp;color=0,0,0&amp;vpa=3&amp;vtp=1&amp;bbb=1"/>
          <p:cNvSpPr/>
          <p:nvPr/>
        </p:nvSpPr>
        <p:spPr>
          <a:xfrm>
            <a:off x="1829467" y="2437638"/>
            <a:ext cx="9334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10" name="QB_7_AN.8_1#e94a1f943.bracket?pid=a1104937a&amp;color=0,0,0&amp;vpa=4&amp;vtp=1&amp;bbb=1"/>
          <p:cNvSpPr/>
          <p:nvPr/>
        </p:nvSpPr>
        <p:spPr>
          <a:xfrm>
            <a:off x="1829467" y="3085338"/>
            <a:ext cx="754063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niǔ</a:t>
            </a:r>
            <a:endParaRPr lang="en-US" altLang="zh-CN" sz="2800" dirty="0"/>
          </a:p>
        </p:txBody>
      </p:sp>
      <p:sp>
        <p:nvSpPr>
          <p:cNvPr id="11" name="QB_7_AN.9_1#e94a1f943.bracket?pid=a1104937a&amp;color=0,0,0&amp;vpa=5&amp;vtp=1&amp;bbb=1"/>
          <p:cNvSpPr/>
          <p:nvPr/>
        </p:nvSpPr>
        <p:spPr>
          <a:xfrm>
            <a:off x="2886742" y="3085338"/>
            <a:ext cx="555625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ní</a:t>
            </a:r>
            <a:endParaRPr lang="en-US" altLang="zh-CN" sz="2800" dirty="0"/>
          </a:p>
        </p:txBody>
      </p:sp>
      <p:sp>
        <p:nvSpPr>
          <p:cNvPr id="13" name="QB_7_AN.11_1#e94a1f943.bracket?pid=a1104937a&amp;color=0,0,0&amp;vpa=6&amp;vtp=1&amp;bbb=1"/>
          <p:cNvSpPr/>
          <p:nvPr/>
        </p:nvSpPr>
        <p:spPr>
          <a:xfrm>
            <a:off x="1765967" y="3712083"/>
            <a:ext cx="71278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chì</a:t>
            </a:r>
            <a:endParaRPr lang="en-US" altLang="zh-CN" sz="2800" dirty="0"/>
          </a:p>
        </p:txBody>
      </p:sp>
      <p:sp>
        <p:nvSpPr>
          <p:cNvPr id="14" name="QB_7_BD.2_1#e94a1f943?pid=a1104937a&amp;color=0,0,0&amp;vtp=1&amp;bbb=1&amp;zzd= 1"/>
          <p:cNvSpPr/>
          <p:nvPr/>
        </p:nvSpPr>
        <p:spPr>
          <a:xfrm>
            <a:off x="1127030" y="24427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7_BD.2_1#e94a1f943?pid=a1104937a&amp;color=0,0,0&amp;vtp=1&amp;bbb=1&amp;zzd= 1"/>
          <p:cNvSpPr/>
          <p:nvPr/>
        </p:nvSpPr>
        <p:spPr>
          <a:xfrm>
            <a:off x="1482630" y="24427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7_BD.2_1#e94a1f943?pid=a1104937a&amp;color=0,0,0&amp;vtp=1&amp;bbb=1&amp;zzd= 2"/>
          <p:cNvSpPr/>
          <p:nvPr/>
        </p:nvSpPr>
        <p:spPr>
          <a:xfrm>
            <a:off x="1127030" y="30904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7_BD.2_1#e94a1f943?pid=a1104937a&amp;color=0,0,0&amp;vtp=1&amp;bbb=1&amp;zzd= 3"/>
          <p:cNvSpPr/>
          <p:nvPr/>
        </p:nvSpPr>
        <p:spPr>
          <a:xfrm>
            <a:off x="1127030" y="37381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7_BD.2_1#e94a1f943?pid=a1104937a&amp;color=0,0,0&amp;vtp=1&amp;bbb=1&amp;zzd= 3"/>
          <p:cNvSpPr/>
          <p:nvPr/>
        </p:nvSpPr>
        <p:spPr>
          <a:xfrm>
            <a:off x="1482630" y="37381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7_BD.2_1#e94a1f943?pid=a1104937a&amp;color=0,0,0&amp;vtp=1&amp;bbb=1&amp;zzd= 4"/>
          <p:cNvSpPr/>
          <p:nvPr/>
        </p:nvSpPr>
        <p:spPr>
          <a:xfrm>
            <a:off x="1127030" y="43044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  <p:bldP spid="10" grpId="0" animBg="1" build="p"/>
      <p:bldP spid="11" grpId="0" animBg="1" build="p"/>
      <p:bldP spid="1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2_1#2a7bf2784?bid=1&amp;pid=a1104937a&amp;color=0,0,0&amp;mp=1&amp;vtp=1&amp;bt=1"/>
          <p:cNvSpPr/>
          <p:nvPr/>
        </p:nvSpPr>
        <p:spPr>
          <a:xfrm>
            <a:off x="1722312" y="466344"/>
            <a:ext cx="2544763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方兴未艾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自怨自艾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B_7_AN.13_1#2a7bf2784.bracket?pid=a1104937a&amp;color=0,0,0&amp;mp=1&amp;vpa=7&amp;vtp=1"/>
          <p:cNvSpPr/>
          <p:nvPr/>
        </p:nvSpPr>
        <p:spPr>
          <a:xfrm>
            <a:off x="3409030" y="473964"/>
            <a:ext cx="5365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i</a:t>
            </a:r>
            <a:endParaRPr lang="en-US" altLang="zh-CN" sz="2800" dirty="0"/>
          </a:p>
        </p:txBody>
      </p:sp>
      <p:sp>
        <p:nvSpPr>
          <p:cNvPr id="4" name="QB_7_AN.14_1#2a7bf2784.bracket?pid=a1104937a&amp;color=0,0,0&amp;mp=1&amp;vpa=8&amp;vtp=1"/>
          <p:cNvSpPr/>
          <p:nvPr/>
        </p:nvSpPr>
        <p:spPr>
          <a:xfrm>
            <a:off x="3409030" y="1100709"/>
            <a:ext cx="53498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yì</a:t>
            </a:r>
            <a:endParaRPr lang="en-US" altLang="zh-CN" sz="2800" dirty="0"/>
          </a:p>
        </p:txBody>
      </p:sp>
      <p:sp>
        <p:nvSpPr>
          <p:cNvPr id="5" name="QB_7_BD.15_1#c189fb25f?bid=2&amp;pid=a1104937a&amp;color=0,0,0&amp;vtp=1"/>
          <p:cNvSpPr/>
          <p:nvPr/>
        </p:nvSpPr>
        <p:spPr>
          <a:xfrm>
            <a:off x="1722312" y="1751393"/>
            <a:ext cx="1835150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熟识(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款识(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6" name="QB_7_AN.16_1#c189fb25f.bracket?pid=a1104937a&amp;color=0,0,0&amp;vpa=9&amp;vtp=1"/>
          <p:cNvSpPr/>
          <p:nvPr/>
        </p:nvSpPr>
        <p:spPr>
          <a:xfrm>
            <a:off x="2532730" y="1759013"/>
            <a:ext cx="693738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shi</a:t>
            </a:r>
            <a:endParaRPr lang="en-US" altLang="zh-CN" sz="2800" dirty="0"/>
          </a:p>
        </p:txBody>
      </p:sp>
      <p:sp>
        <p:nvSpPr>
          <p:cNvPr id="7" name="QB_7_AN.17_1#c189fb25f.bracket?pid=a1104937a&amp;color=0,0,0&amp;vpa=10&amp;vtp=1"/>
          <p:cNvSpPr/>
          <p:nvPr/>
        </p:nvSpPr>
        <p:spPr>
          <a:xfrm>
            <a:off x="2520030" y="2385758"/>
            <a:ext cx="71278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zhì</a:t>
            </a:r>
            <a:endParaRPr lang="en-US" altLang="zh-CN" sz="2800" dirty="0"/>
          </a:p>
        </p:txBody>
      </p:sp>
      <p:sp>
        <p:nvSpPr>
          <p:cNvPr id="8" name="QB_7_BD.12_1#2a7bf2784?bid=1&amp;pid=a1104937a&amp;color=0,0,0&amp;mp=1&amp;vtp=1&amp;bt=1"/>
          <p:cNvSpPr/>
          <p:nvPr/>
        </p:nvSpPr>
        <p:spPr>
          <a:xfrm>
            <a:off x="612649" y="813340"/>
            <a:ext cx="8810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⑤艾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9" name="SystemAddBraceShape"/>
          <p:cNvSpPr/>
          <p:nvPr/>
        </p:nvSpPr>
        <p:spPr>
          <a:xfrm>
            <a:off x="1468312" y="720344"/>
            <a:ext cx="76200" cy="826072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7_BD.15_1#c189fb25f?bid=2&amp;pid=a1104937a&amp;color=0,0,0&amp;vtp=1"/>
          <p:cNvSpPr/>
          <p:nvPr/>
        </p:nvSpPr>
        <p:spPr>
          <a:xfrm>
            <a:off x="612649" y="2098389"/>
            <a:ext cx="8810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⑥识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1" name="SystemAddBraceShape"/>
          <p:cNvSpPr/>
          <p:nvPr/>
        </p:nvSpPr>
        <p:spPr>
          <a:xfrm>
            <a:off x="1468312" y="2005393"/>
            <a:ext cx="76200" cy="826072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7_BD.12_1#2a7bf2784?bid=1&amp;pid=a1104937a&amp;color=0,0,0&amp;mp=1&amp;vtp=1&amp;bt=1&amp;zzd= 1"/>
          <p:cNvSpPr/>
          <p:nvPr/>
        </p:nvSpPr>
        <p:spPr>
          <a:xfrm>
            <a:off x="2947894" y="11267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12_1#2a7bf2784?bid=1&amp;pid=a1104937a&amp;color=0,0,0&amp;mp=1&amp;vtp=1&amp;bt=1&amp;zzd= 2"/>
          <p:cNvSpPr/>
          <p:nvPr/>
        </p:nvSpPr>
        <p:spPr>
          <a:xfrm>
            <a:off x="2947894" y="169310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7_BD.15_1#c189fb25f?bid=2&amp;pid=a1104937a&amp;color=0,0,0&amp;vtp=1&amp;zzd= 1"/>
          <p:cNvSpPr/>
          <p:nvPr/>
        </p:nvSpPr>
        <p:spPr>
          <a:xfrm>
            <a:off x="2236694" y="241179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7_BD.15_1#c189fb25f?bid=2&amp;pid=a1104937a&amp;color=0,0,0&amp;vtp=1&amp;zzd= 2"/>
          <p:cNvSpPr/>
          <p:nvPr/>
        </p:nvSpPr>
        <p:spPr>
          <a:xfrm>
            <a:off x="2236694" y="29781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8_1#447fec859?pid=64bde1a80&amp;color=0,0,0&amp;vtp=1&amp;bt=1&amp;bbb=1"/>
          <p:cNvSpPr/>
          <p:nvPr/>
        </p:nvSpPr>
        <p:spPr>
          <a:xfrm>
            <a:off x="612648" y="468000"/>
            <a:ext cx="10963656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7_BD.19_1#9731cd67e?bid=3&amp;pid=447fec859&amp;color=0,0,0&amp;vtp=1"/>
          <p:cNvSpPr/>
          <p:nvPr/>
        </p:nvSpPr>
        <p:spPr>
          <a:xfrm>
            <a:off x="1430212" y="1103507"/>
            <a:ext cx="1933575" cy="181413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青t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鞭chī(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懈d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7_AN.20_1#9731cd67e.bracket?pid=447fec859&amp;color=0,0,0&amp;vpa=11&amp;vtp=1"/>
          <p:cNvSpPr/>
          <p:nvPr/>
        </p:nvSpPr>
        <p:spPr>
          <a:xfrm>
            <a:off x="2297780" y="1111254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苔</a:t>
            </a:r>
            <a:endParaRPr lang="en-US" altLang="zh-CN" sz="2800" dirty="0"/>
          </a:p>
        </p:txBody>
      </p:sp>
      <p:sp>
        <p:nvSpPr>
          <p:cNvPr id="5" name="QB_7_AN.21_1#9731cd67e.bracket?pid=447fec859&amp;color=0,0,0&amp;vpa=12&amp;vtp=1"/>
          <p:cNvSpPr/>
          <p:nvPr/>
        </p:nvSpPr>
        <p:spPr>
          <a:xfrm>
            <a:off x="2356519" y="1746254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笞</a:t>
            </a:r>
            <a:endParaRPr lang="en-US" altLang="zh-CN" sz="2800" dirty="0"/>
          </a:p>
        </p:txBody>
      </p:sp>
      <p:sp>
        <p:nvSpPr>
          <p:cNvPr id="6" name="QB_7_AN.22_1#9731cd67e.bracket?pid=447fec859&amp;color=0,0,0&amp;vpa=13&amp;vtp=1"/>
          <p:cNvSpPr/>
          <p:nvPr/>
        </p:nvSpPr>
        <p:spPr>
          <a:xfrm>
            <a:off x="2377155" y="2360236"/>
            <a:ext cx="615950" cy="54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怠</a:t>
            </a:r>
            <a:endParaRPr lang="en-US" altLang="zh-CN" sz="2800" dirty="0"/>
          </a:p>
        </p:txBody>
      </p:sp>
      <p:sp>
        <p:nvSpPr>
          <p:cNvPr id="7" name="QB_7_BD.23_1#be0e7c64d?bid=4&amp;pid=447fec859&amp;color=0,0,0&amp;vtp=1"/>
          <p:cNvSpPr/>
          <p:nvPr/>
        </p:nvSpPr>
        <p:spPr>
          <a:xfrm>
            <a:off x="1430212" y="2995490"/>
            <a:ext cx="2170113" cy="181413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)算</a:t>
            </a:r>
            <a:endParaRPr lang="en-US" altLang="zh-CN" sz="2800" dirty="0"/>
          </a:p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)媚</a:t>
            </a:r>
            <a:endParaRPr lang="en-US" altLang="zh-CN" sz="2800" dirty="0"/>
          </a:p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诬xi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8" name="QB_7_AN.24_1#be0e7c64d.bracket?pid=447fec859&amp;color=0,0,0&amp;vpa=14&amp;vtp=1"/>
          <p:cNvSpPr/>
          <p:nvPr/>
        </p:nvSpPr>
        <p:spPr>
          <a:xfrm>
            <a:off x="2021555" y="3003237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掐</a:t>
            </a:r>
            <a:endParaRPr lang="en-US" altLang="zh-CN" sz="2800" dirty="0"/>
          </a:p>
        </p:txBody>
      </p:sp>
      <p:sp>
        <p:nvSpPr>
          <p:cNvPr id="9" name="QB_7_AN.25_1#be0e7c64d.bracket?pid=447fec859&amp;color=0,0,0&amp;vpa=15&amp;vtp=1"/>
          <p:cNvSpPr/>
          <p:nvPr/>
        </p:nvSpPr>
        <p:spPr>
          <a:xfrm>
            <a:off x="2258094" y="3638237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谄</a:t>
            </a:r>
            <a:endParaRPr lang="en-US" altLang="zh-CN" sz="2800" dirty="0"/>
          </a:p>
        </p:txBody>
      </p:sp>
      <p:sp>
        <p:nvSpPr>
          <p:cNvPr id="10" name="QB_7_AN.26_1#be0e7c64d.bracket?pid=447fec859&amp;color=0,0,0&amp;vpa=16&amp;vtp=1"/>
          <p:cNvSpPr/>
          <p:nvPr/>
        </p:nvSpPr>
        <p:spPr>
          <a:xfrm>
            <a:off x="2554955" y="4252219"/>
            <a:ext cx="615950" cy="54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陷</a:t>
            </a:r>
            <a:endParaRPr lang="en-US" altLang="zh-CN" sz="2800" dirty="0"/>
          </a:p>
        </p:txBody>
      </p:sp>
      <p:sp>
        <p:nvSpPr>
          <p:cNvPr id="11" name="QB_7_BD.19_1#9731cd67e?bid=3&amp;pid=447fec859&amp;color=0,0,0&amp;vtp=1"/>
          <p:cNvSpPr/>
          <p:nvPr/>
        </p:nvSpPr>
        <p:spPr>
          <a:xfrm>
            <a:off x="612649" y="1759335"/>
            <a:ext cx="525463" cy="6350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47000"/>
              </a:lnSpc>
            </a:pPr>
            <a:endParaRPr lang="en-US" altLang="zh-CN" sz="2800" dirty="0"/>
          </a:p>
        </p:txBody>
      </p:sp>
      <p:sp>
        <p:nvSpPr>
          <p:cNvPr id="12" name="SystemAddBraceShape"/>
          <p:cNvSpPr/>
          <p:nvPr/>
        </p:nvSpPr>
        <p:spPr>
          <a:xfrm>
            <a:off x="1112712" y="1357507"/>
            <a:ext cx="165100" cy="1430909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23_1#be0e7c64d?bid=4&amp;pid=447fec859&amp;color=0,0,0&amp;vtp=1"/>
          <p:cNvSpPr/>
          <p:nvPr/>
        </p:nvSpPr>
        <p:spPr>
          <a:xfrm>
            <a:off x="612649" y="3651318"/>
            <a:ext cx="525463" cy="6350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47000"/>
              </a:lnSpc>
            </a:pPr>
            <a:endParaRPr lang="en-US" altLang="zh-CN" sz="2800" dirty="0"/>
          </a:p>
        </p:txBody>
      </p:sp>
      <p:sp>
        <p:nvSpPr>
          <p:cNvPr id="14" name="SystemAddBraceShape"/>
          <p:cNvSpPr/>
          <p:nvPr/>
        </p:nvSpPr>
        <p:spPr>
          <a:xfrm>
            <a:off x="1112712" y="3249490"/>
            <a:ext cx="165100" cy="1430909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8" grpId="0" animBg="1" build="p"/>
      <p:bldP spid="9" grpId="0" animBg="1" build="p"/>
      <p:bldP spid="10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7_1#d713487fb?pid=64bde1a80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</p:txBody>
      </p:sp>
      <p:sp>
        <p:nvSpPr>
          <p:cNvPr id="3" name="QB_7_BD.28_1#fd145d1fa?pid=d713487fb&amp;color=0,0,0&amp;vtp=1&amp;bbb=1"/>
          <p:cNvSpPr/>
          <p:nvPr/>
        </p:nvSpPr>
        <p:spPr>
          <a:xfrm>
            <a:off x="612648" y="1106683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漂泊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·飘零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不稳定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流落在外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之意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但二者又有所区别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</p:txBody>
      </p:sp>
      <p:pic>
        <p:nvPicPr>
          <p:cNvPr id="4" name="QB_7_BD.28_1#fd145d1fa?pid=d713487fb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934247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13" name="QB_7_BD.28_3#fd145d1fa?colgroup=2,11,14&amp;pid=d713487fb&amp;color=0,0,0&amp;vtp=1&amp;bbb=1&amp;hb=1"/>
          <p:cNvGraphicFramePr>
            <a:graphicFrameLocks noGrp="1"/>
          </p:cNvGraphicFramePr>
          <p:nvPr/>
        </p:nvGraphicFramePr>
        <p:xfrm>
          <a:off x="612648" y="2445391"/>
          <a:ext cx="10936224" cy="3378519"/>
        </p:xfrm>
        <a:graphic>
          <a:graphicData uri="http://schemas.openxmlformats.org/drawingml/2006/table">
            <a:tbl>
              <a:tblPr/>
              <a:tblGrid>
                <a:gridCol w="1197864"/>
                <a:gridCol w="4261104"/>
                <a:gridCol w="5477256"/>
              </a:tblGrid>
              <a:tr h="571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漂泊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飘零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173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词义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侧重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侧重人或物体的空间移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动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强调动荡状态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强调如落叶般孤独无助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随波逐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流或飘落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具有凄凉落寞感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0909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使用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对象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用于船只等在水面上的移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动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形容人居无定所而四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处流浪的状态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形容自然物体（花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叶等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）坠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落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形容人的命运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身世等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突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出孤独凄凉境遇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7_BD.28_3#fd145d1fa?pid=d713487fb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690373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7_BD.28_4#fd145d1fa?pid=d713487fb&amp;color=0,0,0&amp;vtp=1&amp;bt=1&amp;bbb=1&amp;hb=1"/>
          <p:cNvSpPr/>
          <p:nvPr/>
        </p:nvSpPr>
        <p:spPr>
          <a:xfrm>
            <a:off x="612648" y="466345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湖面上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，一艘破旧渔船孤独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随着水波微微摇晃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。湖岸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边，几片花瓣悠悠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它们远离花枝，和渔船一样没了依靠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能随波逐流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sp>
        <p:nvSpPr>
          <p:cNvPr id="4" name="QB_7_AN.29_1#fd145d1fa.blank?pid=d713487fb&amp;color=0,0,0&amp;vpa=17&amp;vtp=1&amp;bbb=1"/>
          <p:cNvSpPr/>
          <p:nvPr/>
        </p:nvSpPr>
        <p:spPr>
          <a:xfrm>
            <a:off x="6009355" y="435865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漂泊</a:t>
            </a:r>
            <a:endParaRPr lang="en-US" altLang="zh-CN" sz="2800" dirty="0"/>
          </a:p>
        </p:txBody>
      </p:sp>
      <p:sp>
        <p:nvSpPr>
          <p:cNvPr id="5" name="QB_7_AN.30_1#fd145d1fa.blank?pid=d713487fb&amp;color=0,0,0&amp;vpa=18&amp;vtp=1&amp;bbb=1"/>
          <p:cNvSpPr/>
          <p:nvPr/>
        </p:nvSpPr>
        <p:spPr>
          <a:xfrm>
            <a:off x="3467766" y="1083565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飘零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31_1#3e4fa5004?pid=d713487fb&amp;color=0,0,0&amp;vtp=1&amp;bt=1&amp;bb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忸怩不安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·坐立不安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二者都表示一种不安的状态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但二者又有所区别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</p:txBody>
      </p:sp>
      <p:pic>
        <p:nvPicPr>
          <p:cNvPr id="3" name="QB_7_BD.31_1#3e4fa5004?pid=d713487fb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295564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15" name="QB_7_BD.31_3#3e4fa5004?colgroup=4,12,11&amp;pid=d713487fb&amp;color=0,0,0&amp;vtp=1&amp;bbb=1&amp;hb=1"/>
          <p:cNvGraphicFramePr>
            <a:graphicFrameLocks noGrp="1"/>
          </p:cNvGraphicFramePr>
          <p:nvPr/>
        </p:nvGraphicFramePr>
        <p:xfrm>
          <a:off x="612648" y="1798326"/>
          <a:ext cx="10945368" cy="3395220"/>
        </p:xfrm>
        <a:graphic>
          <a:graphicData uri="http://schemas.openxmlformats.org/drawingml/2006/table">
            <a:tbl>
              <a:tblPr/>
              <a:tblGrid>
                <a:gridCol w="1856232"/>
                <a:gridCol w="4818888"/>
                <a:gridCol w="4270248"/>
              </a:tblGrid>
              <a:tr h="571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忸怩不安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坐立不安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17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词义侧重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侧重因害羞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尴尬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内心矛盾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引发的举止拘谨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不自然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侧重因焦虑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烦躁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压力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导致的身体无法平静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17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适用场景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多用于社交互动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他人评价的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情境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多用于压力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困境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期待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的情境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表现形式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以神态的拘谨为主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以身体动作的焦躁为主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7_BD.31_3#3e4fa5004?pid=d713487fb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692028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7_BD.31_4#3e4fa5004?pid=d713487fb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面试室外，她反复核对手中的简历，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指尖无意识地绞着衣角，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脸上露出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的神情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。随着时间不断流逝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，她更是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一会儿低头看表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，一会儿又起身踱步，额头渗出细密的汗珠。</a:t>
            </a:r>
            <a:endParaRPr lang="en-US" altLang="zh-CN" sz="100" dirty="0"/>
          </a:p>
        </p:txBody>
      </p:sp>
      <p:sp>
        <p:nvSpPr>
          <p:cNvPr id="4" name="QB_7_AN.32_1#3e4fa5004.blank?pid=d713487fb&amp;color=0,0,0&amp;vpa=19&amp;vtp=1&amp;bbb=1"/>
          <p:cNvSpPr/>
          <p:nvPr/>
        </p:nvSpPr>
        <p:spPr>
          <a:xfrm>
            <a:off x="2045367" y="1085220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忸怩不安</a:t>
            </a:r>
            <a:endParaRPr lang="en-US" altLang="zh-CN" sz="2800" dirty="0"/>
          </a:p>
        </p:txBody>
      </p:sp>
      <p:sp>
        <p:nvSpPr>
          <p:cNvPr id="5" name="QB_7_AN.33_1#3e4fa5004.blank?pid=d713487fb&amp;color=0,0,0&amp;vpa=20&amp;vtp=1&amp;bbb=1"/>
          <p:cNvSpPr/>
          <p:nvPr/>
        </p:nvSpPr>
        <p:spPr>
          <a:xfrm>
            <a:off x="9512967" y="1085220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坐立不安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4_1#19f74b1bd?pid=64bde1a80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推敲词语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下面这几句诗中的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“同着”能否换成“带着”，请从词义的角度简要分析。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大堰河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含泪地去了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！/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同着四十几年的人世生活的凌侮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，/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同着数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不尽的奴隶的凄苦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，/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同着四块钱的棺材和几束稻草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，/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同着几尺长方的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埋棺材的土地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，/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同着一手把的纸钱的灰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，/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大堰河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她含泪地去了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5_1#19f74b1bd?pid=64bde1a80&amp;color=0,0,0&amp;vtp=1&amp;bt=1&amp;bbb=1&amp;hb=1&amp;hla=1"/>
          <p:cNvSpPr/>
          <p:nvPr/>
        </p:nvSpPr>
        <p:spPr>
          <a:xfrm>
            <a:off x="612648" y="368110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。理由：“同着”强调苦难与生命历程的共生关系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，暗示大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堰河是被苦难裹挟的被动承受者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；“带着”语气平淡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，难以形成对吃人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社会制度的血泪控诉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削弱了诗句的力量。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7b6d00271?pid=713b3429b&amp;color=0,0,0&amp;vtp=1&amp;bt=1&amp;bbb=1&amp;hb=1"/>
          <p:cNvSpPr/>
          <p:nvPr/>
        </p:nvSpPr>
        <p:spPr>
          <a:xfrm>
            <a:off x="612648" y="468000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1.品味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诗歌语言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修辞手法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的运用，鉴赏诗歌的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音乐美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绘画美、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建筑美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2.赏析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细节描写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，了解诗歌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借助意象抒发感情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3.把握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大堰河的形象特点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，体会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诗人感情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，探究诗人形成这种感情的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4.了解中国的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新诗流派及其代表诗人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，探究诗歌表现的近代以来中国人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的真实生活和情感变动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b9269b82?pid=0900f7449&amp;color=0,0,0&amp;vtp=1&amp;bt=1&amp;bbb=1"/>
          <p:cNvSpPr/>
          <p:nvPr/>
        </p:nvSpPr>
        <p:spPr>
          <a:xfrm>
            <a:off x="612648" y="466344"/>
            <a:ext cx="10963656" cy="6127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000" dirty="0"/>
          </a:p>
        </p:txBody>
      </p:sp>
      <p:sp>
        <p:nvSpPr>
          <p:cNvPr id="3" name="QB_6_BD.35_1#a013b3ad6?pid=4b9269b82&amp;color=0,0,0&amp;vtp=1&amp;bbb=1"/>
          <p:cNvSpPr/>
          <p:nvPr/>
        </p:nvSpPr>
        <p:spPr>
          <a:xfrm>
            <a:off x="612648" y="1149477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35_2#a013b3ad6?pid=4b9269b82&amp;color=0,0,0&amp;tib=255,255,255&amp;vip=21#2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20824" y="1850390"/>
            <a:ext cx="7522560" cy="42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AN.36_1#a013b3ad6.blank?pid=4b9269b82&amp;color=0,0,0&amp;vpa=21&amp;vtp=1"/>
          <p:cNvSpPr/>
          <p:nvPr/>
        </p:nvSpPr>
        <p:spPr>
          <a:xfrm>
            <a:off x="4646545" y="3724699"/>
            <a:ext cx="2729615" cy="295499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爱儿好梦，美丽心灵</a:t>
            </a:r>
            <a:endParaRPr lang="en-US" altLang="zh-CN" sz="2100" dirty="0"/>
          </a:p>
        </p:txBody>
      </p:sp>
      <p:sp>
        <p:nvSpPr>
          <p:cNvPr id="6" name="QB_6_AN.37_1#a013b3ad6.blank?pid=4b9269b82&amp;color=0,0,0&amp;vpa=22&amp;vtp=1"/>
          <p:cNvSpPr/>
          <p:nvPr/>
        </p:nvSpPr>
        <p:spPr>
          <a:xfrm>
            <a:off x="8302290" y="3116814"/>
            <a:ext cx="557230" cy="312186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眷恋感激</a:t>
            </a:r>
            <a:endParaRPr lang="en-US" altLang="zh-CN" sz="2100" dirty="0"/>
          </a:p>
        </p:txBody>
      </p:sp>
      <p:sp>
        <p:nvSpPr>
          <p:cNvPr id="7" name="QB_6_AN.38_1#a013b3ad6.blank?pid=4b9269b82&amp;color=0,0,0&amp;vpa=23&amp;vtp=1"/>
          <p:cNvSpPr/>
          <p:nvPr/>
        </p:nvSpPr>
        <p:spPr>
          <a:xfrm>
            <a:off x="4705642" y="4476111"/>
            <a:ext cx="2568917" cy="380369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殡葬之薄，悲惨写照</a:t>
            </a:r>
            <a:endParaRPr lang="en-US" altLang="zh-CN" sz="2100" dirty="0"/>
          </a:p>
        </p:txBody>
      </p:sp>
      <p:sp>
        <p:nvSpPr>
          <p:cNvPr id="8" name="QB_6_AN.39_1#a013b3ad6.blank?pid=4b9269b82&amp;color=0,0,0&amp;vpa=24&amp;vtp=1"/>
          <p:cNvSpPr/>
          <p:nvPr/>
        </p:nvSpPr>
        <p:spPr>
          <a:xfrm>
            <a:off x="8336060" y="4459224"/>
            <a:ext cx="787620" cy="295498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同情诅咒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0_1#12936ccb8?pid=4b9269b82&amp;color=0,0,0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本诗通过对大堰河悲苦一生的深情叙述与追忆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，生动地写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出了她勤劳善良的形象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抒发了对她的①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之情，表达了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对贫苦农妇等劳动人民的②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，流露出对不公平社会的控诉、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对旧世界的诅咒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，以及对新社会的向往。</a:t>
            </a:r>
            <a:endParaRPr lang="en-US" altLang="zh-CN" sz="2800" dirty="0"/>
          </a:p>
        </p:txBody>
      </p:sp>
      <p:sp>
        <p:nvSpPr>
          <p:cNvPr id="3" name="QB_6_AN.41_1#12936ccb8.blank?pid=4b9269b82&amp;color=0,0,0&amp;vpa=25&amp;vtp=1&amp;bbb=1"/>
          <p:cNvSpPr/>
          <p:nvPr/>
        </p:nvSpPr>
        <p:spPr>
          <a:xfrm>
            <a:off x="7023767" y="1085220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怀念与感激</a:t>
            </a:r>
            <a:endParaRPr lang="en-US" altLang="zh-CN" sz="2800" dirty="0"/>
          </a:p>
        </p:txBody>
      </p:sp>
      <p:sp>
        <p:nvSpPr>
          <p:cNvPr id="4" name="QB_6_AN.42_1#12936ccb8.blank?pid=4b9269b82&amp;color=0,0,0&amp;vpa=26&amp;vtp=1&amp;bbb=1"/>
          <p:cNvSpPr/>
          <p:nvPr/>
        </p:nvSpPr>
        <p:spPr>
          <a:xfrm>
            <a:off x="4890166" y="1732920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深切同情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00d5e8d1.fixed?pid=b47621d0e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b00d5e8d1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1dbb44e31?pid=b00d5e8d1&amp;color=0,0,0&amp;vtp=1&amp;bt=1&amp;bbb=1&amp;hb=1"/>
          <p:cNvSpPr/>
          <p:nvPr/>
        </p:nvSpPr>
        <p:spPr>
          <a:xfrm>
            <a:off x="612648" y="468000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在那个风雨如晦的旧时代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，在浙东那片萧索的土地上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，有一座贫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寒的农舍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。屋内，大堰河正用她那布满老茧的手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，细心地为年幼的艾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青缝补衣衫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。这温馨一幕，被艾青深深刻在心底，多年后化作了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堰河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——我的保姆》这首诗。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让我们一同走进诗篇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，赏析其中细腻的描写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，品味饱含深情的意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，探寻大堰河的形象，体会艾青对她的真挚情感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，挖掘这份情感背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后的深层缘由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c4db4b57?pid=b00d5e8d1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理解诗歌内容，体会诗人情感</a:t>
            </a:r>
            <a:endParaRPr lang="en-US" altLang="zh-CN" sz="3000" dirty="0"/>
          </a:p>
        </p:txBody>
      </p:sp>
      <p:sp>
        <p:nvSpPr>
          <p:cNvPr id="3" name="QB_6_BD.54_1#397acd04f?pid=0c4db4b57&amp;color=0,0,0&amp;vtp=1&amp;bbb=1&amp;hb=1&amp;hltap=1"/>
          <p:cNvSpPr/>
          <p:nvPr/>
        </p:nvSpPr>
        <p:spPr>
          <a:xfrm>
            <a:off x="612648" y="1125728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诗人在第三节中提到的“今天我看到雪使我想起了你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”，在写实与象征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角度分别有何意蕴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？请结合诗歌内容分析。（4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5_1#397acd04f?pid=0c4db4b57&amp;color=0,0,0&amp;vtp=1&amp;bbb=1&amp;hb=1&amp;hla=1"/>
          <p:cNvSpPr/>
          <p:nvPr/>
        </p:nvSpPr>
        <p:spPr>
          <a:xfrm>
            <a:off x="612648" y="2393188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写实角度：诗人于狱中，在寒冷雪天忆起诸多人事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，大堰河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便是其中之一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，雪天的寒冷环境触发了这份温暖回忆。②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象征角度：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象征着纯洁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，象征着大堰河的内心纯洁如雪。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雪覆盖大地的肃穆氛围，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传达出诗人对大堰河深切的缅怀之情与对大堰河美好品质的赞美。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4_1#c8b2444ee?pid=0c4db4b57&amp;color=0,0,0&amp;vtp=1&amp;bt=1&amp;bbb=1&amp;hb=1&amp;hltap=1"/>
          <p:cNvSpPr/>
          <p:nvPr/>
        </p:nvSpPr>
        <p:spPr>
          <a:xfrm>
            <a:off x="612648" y="468000"/>
            <a:ext cx="10963656" cy="55972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诗人在诗中两次称“我做了生我的父母家里的新客了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”，请结合诗歌内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，分析其原因及表达效果。（6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5_1#c8b2444ee?pid=0c4db4b57&amp;color=0,0,0&amp;vtp=1&amp;bt=1&amp;bbb=1&amp;hb=1&amp;hla=1"/>
          <p:cNvSpPr/>
          <p:nvPr/>
        </p:nvSpPr>
        <p:spPr>
          <a:xfrm>
            <a:off x="612648" y="1709807"/>
            <a:ext cx="10963656" cy="4287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1）原因：诗人出身富裕家庭，却遭父母变相遗弃，（1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其幼年时光在保姆大堰河贫穷的家中度过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从大堰河那里获得母爱，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1分）当回到亲生父母家时，他内心满是陌生感，故而称自己是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”。（1分）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2）表达效果：“新客”的感受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，凸显出大堰河给予诗人的关爱远超亲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生父母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，（1分）侧面衬托大堰河的慈爱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，有力地歌颂了大堰河胜似父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母的爱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，（1分）深切表达出诗人对大堰河的怀念。（1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4_1#3b22bceb9?pid=0c4db4b57&amp;color=0,0,0&amp;vtp=1&amp;bt=1&amp;bbb=1&amp;hb=1&amp;hltap=1"/>
          <p:cNvSpPr/>
          <p:nvPr/>
        </p:nvSpPr>
        <p:spPr>
          <a:xfrm>
            <a:off x="612648" y="468000"/>
            <a:ext cx="10963656" cy="56130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诗人在诗中写到“大堰河曾做了一个不能对人说的梦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”，请结合诗歌内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，分析这个“梦”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的具体内涵以及其所反映出的大堰河的内心情感。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5_1#3b22bceb9?pid=0c4db4b57&amp;color=0,0,0&amp;vtp=1&amp;bt=1&amp;bbb=1&amp;hb=1&amp;hla=1"/>
          <p:cNvSpPr/>
          <p:nvPr/>
        </p:nvSpPr>
        <p:spPr>
          <a:xfrm>
            <a:off x="612648" y="2145035"/>
            <a:ext cx="10963656" cy="38588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1）梦的内涵：大堰河的梦是能吃上乳儿的“婚酒”，置身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“辉煌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的结彩的堂上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”，听“娇美的媳妇亲切地叫她‘婆婆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’”，这表明她早已将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乳儿当作真正的儿子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，渴望能见证乳儿成家立业，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自己享受天伦之乐。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2分）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2）内心情感：反映出大堰河对乳儿深沉、真挚且无私的爱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，因为乳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儿不是亲生的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，所以这份期望只能深藏心底，“不能对人说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”，体现出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她爱而无奈的复杂情感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5a06ab93?pid=b00d5e8d1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概括形象特点，探究形象意义</a:t>
            </a:r>
            <a:endParaRPr lang="en-US" altLang="zh-CN" sz="3000" dirty="0"/>
          </a:p>
        </p:txBody>
      </p:sp>
      <p:sp>
        <p:nvSpPr>
          <p:cNvPr id="3" name="QB_6_BD.54_1#f38a0c713?pid=95a06ab93&amp;color=0,0,0&amp;vtp=1&amp;bbb=1&amp;hb=1&amp;hltap=1"/>
          <p:cNvSpPr/>
          <p:nvPr/>
        </p:nvSpPr>
        <p:spPr>
          <a:xfrm>
            <a:off x="612648" y="1125728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请概括大堰河这一人物形象，并结合诗歌内容简要分析。（8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5_1#f38a0c713?pid=95a06ab93&amp;color=0,0,0&amp;vtp=1&amp;bbb=1&amp;hb=1&amp;hla=1"/>
          <p:cNvSpPr/>
          <p:nvPr/>
        </p:nvSpPr>
        <p:spPr>
          <a:xfrm>
            <a:off x="612648" y="1753108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1）大堰河是一位勤劳、善良、乐观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、慈爱却命运悲苦的旧社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会普通劳动妇女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2）①她勤劳，凭借“厚大的手掌”整日洗衣、做饭、喂猪，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忙碌不停。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她善良且乐观，做每件事都“含着笑”，乐观地面对生活。③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她慈爱，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虽然劳作辛苦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，但是总把“我”抱在怀中，温柔抚摸。④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她命运悲苦，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贫穷劳累过早地夺走了她的生命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答出三点即可）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4_1#f449b61ef?pid=95a06ab93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诗人塑造大堰河这一感人形象有何意义？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试根据自己的理解简要分析。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5_1#f449b61ef?pid=95a06ab93&amp;color=0,0,0&amp;vtp=1&amp;bt=1&amp;bbb=1&amp;hb=1&amp;hla=1"/>
          <p:cNvSpPr/>
          <p:nvPr/>
        </p:nvSpPr>
        <p:spPr>
          <a:xfrm>
            <a:off x="612648" y="173546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大堰河给予了诗人深厚的母爱，诗人通过塑造这一形象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，抒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发了对大堰河深深的敬爱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、感激与怀念之情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，如诗中反复提及大堰河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对自己的照顾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，以及结尾的“我敬你/爱你！”。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②大堰河是旧社会劳动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妇女的代表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，她命运悲惨，遭受生活凌侮。诗人借这一形象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，揭示了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旧社会阶级压迫的残酷现实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控诉了旧社会对劳动人民的不公。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a364b895?pid=b00d5e8d1&amp;color=0,173,163&amp;vtp=1&amp;bt=1&amp;bbb=1"/>
          <p:cNvSpPr/>
          <p:nvPr/>
        </p:nvSpPr>
        <p:spPr>
          <a:xfrm>
            <a:off x="612648" y="466344"/>
            <a:ext cx="10963656" cy="5115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赏析叙述和描写对情感抒发的作用</a:t>
            </a:r>
            <a:endParaRPr lang="en-US" altLang="zh-CN" sz="3000" dirty="0"/>
          </a:p>
        </p:txBody>
      </p:sp>
      <p:sp>
        <p:nvSpPr>
          <p:cNvPr id="3" name="QB_6_BD.54_1#f4ad7300e?pid=0a364b895&amp;color=0,0,0&amp;vtp=1&amp;bbb=1&amp;hb=1&amp;hltap=1"/>
          <p:cNvSpPr/>
          <p:nvPr/>
        </p:nvSpPr>
        <p:spPr>
          <a:xfrm>
            <a:off x="612648" y="1047115"/>
            <a:ext cx="10963656" cy="51273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作为一首抒情诗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，诗中大量的细节描写与抒情之间有着怎样的内在联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？请结合具体诗句分析。（6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5_1#f4ad7300e?pid=0a364b895&amp;color=0,0,0&amp;vtp=1&amp;bbb=1&amp;hb=1&amp;hla=1"/>
          <p:cNvSpPr/>
          <p:nvPr/>
        </p:nvSpPr>
        <p:spPr>
          <a:xfrm>
            <a:off x="612648" y="2075561"/>
            <a:ext cx="10963656" cy="4122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细节为抒情赋形，以具象画面传递情感：如“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切那冬米的糖”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与贴关云长画像等细节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，将母爱转化为可感知的生活场景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，避免抒情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。②排比细节强化抒情张力：第四节八个“在你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”构成排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，细致描写了搭灶火、拍炭灰等劳作场景，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既铺陈大堰河的辛劳，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又能增强抒情力度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。③真实细节引发共鸣，深化情感力量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：含着笑洗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、含着笑提菜篮等细节，以苦中带笑的矛盾动作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，真实展现大堰河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的坚忍与慈爱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，让读者从细节中感受母爱，产生情感共鸣。（每点3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答出两点即可）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b47621d0e.fixed?pid=713b3429b&amp;color=0,173,163&amp;vtp=1&amp;bbb=1"/>
          <p:cNvSpPr/>
          <p:nvPr/>
        </p:nvSpPr>
        <p:spPr>
          <a:xfrm>
            <a:off x="877824" y="2624328"/>
            <a:ext cx="11164888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中国现当代作家作品研习——时代镜像</a:t>
            </a:r>
            <a:endParaRPr lang="en-US" altLang="zh-CN" sz="4000" dirty="0"/>
          </a:p>
        </p:txBody>
      </p:sp>
      <p:sp>
        <p:nvSpPr>
          <p:cNvPr id="3" name="C_3#b47621d0e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b47621d0e.fixed?pid=713b3429b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第6课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大堰河——我的保姆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再别康桥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b47621d0e.fixed?pid=713b3429b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_3_BD#b47621d0e.fixed?pid=713b3429b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课时1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大堰河——我的保姆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4_1#21443ea8e?pid=0a364b895&amp;color=0,0,0&amp;vtp=1&amp;bt=1&amp;bbb=1&amp;hb=1&amp;hltap=1"/>
          <p:cNvSpPr/>
          <p:nvPr/>
        </p:nvSpPr>
        <p:spPr>
          <a:xfrm>
            <a:off x="612648" y="468000"/>
            <a:ext cx="10963656" cy="56067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从诗歌的意象运用、情感表达与主题升华角度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，分析这首诗具有强烈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抒情性与感染力的原因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5_1#21443ea8e?pid=0a364b895&amp;color=0,0,0&amp;vtp=1&amp;bt=1&amp;bbb=1&amp;hb=1&amp;hla=1"/>
          <p:cNvSpPr/>
          <p:nvPr/>
        </p:nvSpPr>
        <p:spPr>
          <a:xfrm>
            <a:off x="612648" y="1718442"/>
            <a:ext cx="10963656" cy="4287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诗歌选取了“灶火”“围裙上的炭灰”等生活化意象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。这些意象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既具体可感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，又饱含深情，使大堰河勤劳朴实的形象跃然纸上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了抒情的真实感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。②诗人通过“也是吃了大堰河的奶而长大了的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/大堰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河的儿子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”等诗句表达自己心中的感恩，又借助“她含着笑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”的反复咏叹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展现复杂情感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，使个人情感具有普遍意义。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③诗人将对大堰河的怀念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升华为对广大劳动人民的深切同情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使诗歌具有更深刻的社会意义。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4ff7938a?pid=b00d5e8d1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任务四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感受现代自由体诗的特点</a:t>
            </a:r>
            <a:endParaRPr lang="en-US" altLang="zh-CN" sz="3000" dirty="0"/>
          </a:p>
        </p:txBody>
      </p:sp>
      <p:sp>
        <p:nvSpPr>
          <p:cNvPr id="3" name="QB_6_BD.54_1#e45a848df?pid=14ff7938a&amp;color=0,0,0&amp;vtp=1&amp;bbb=1&amp;hb=1&amp;hltap=1"/>
          <p:cNvSpPr/>
          <p:nvPr/>
        </p:nvSpPr>
        <p:spPr>
          <a:xfrm>
            <a:off x="612648" y="1125728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本诗不少章节的开头句与结尾句相同，这种写法有何妙处？（6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5_1#e45a848df?pid=14ff7938a&amp;color=0,0,0&amp;vtp=1&amp;bbb=1&amp;hb=1&amp;hla=1"/>
          <p:cNvSpPr/>
          <p:nvPr/>
        </p:nvSpPr>
        <p:spPr>
          <a:xfrm>
            <a:off x="612648" y="1753108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结构方面：使诗歌结构连贯，前后呼应，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各章节紧密关联，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形成有机整体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。②情感表达方面：运用反复手法，强化情感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，突出重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，使诗人情感抒发更深刻强烈。③韵律方面：强化诗歌韵律感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唱三叹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，回环往复，增强诗歌音乐美。（每点2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4_1#50ea2337a?pid=14ff7938a&amp;color=0,0,0&amp;vtp=1&amp;bt=1&amp;bbb=1&amp;hb=1&amp;hltap=1"/>
          <p:cNvSpPr/>
          <p:nvPr/>
        </p:nvSpPr>
        <p:spPr>
          <a:xfrm>
            <a:off x="612648" y="4680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诗中运用大量排比句式，请反复朗读相关章节，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简述其表达效果。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5_1#50ea2337a?pid=14ff7938a&amp;color=0,0,0&amp;vtp=1&amp;bt=1&amp;bbb=1&amp;hb=1&amp;hla=1"/>
          <p:cNvSpPr/>
          <p:nvPr/>
        </p:nvSpPr>
        <p:spPr>
          <a:xfrm>
            <a:off x="612648" y="173546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排比句式将大堰河劳作等多方面内容集中呈现，如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“她含着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”的排比，展现她的勤劳与辛苦。②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排比句式使诗句形式整齐，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增强节奏感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，使诗歌读起来明快流畅，如“在你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之后”的排比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强了诗歌的音乐美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。③营造磅礴气势，使情感表达更凝重深沉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、韵味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悠长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，增强感染力，如“同着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”的排比，强化了情感。（每点2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4_1#bc332ae41?pid=14ff7938a&amp;color=0,0,0&amp;vtp=1&amp;bt=1&amp;bbb=1&amp;hb=1&amp;hltap=1"/>
          <p:cNvSpPr/>
          <p:nvPr/>
        </p:nvSpPr>
        <p:spPr>
          <a:xfrm>
            <a:off x="612648" y="4680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这首诗在形式上的自由具体体现在哪些方面？请简要概括。（6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5_1#bc332ae41?pid=14ff7938a&amp;color=0,0,0&amp;vtp=1&amp;bt=1&amp;bbb=1&amp;hb=1&amp;hla=1"/>
          <p:cNvSpPr/>
          <p:nvPr/>
        </p:nvSpPr>
        <p:spPr>
          <a:xfrm>
            <a:off x="612648" y="109538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不追求韵脚整齐划一，全诗未严格押韵，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突破传统格律限制。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行数、字数无固定模式，节与节之间行数差异大，少则四五行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则十几行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；每行字数变化大，少则两个字，多则二十余字。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③借助排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比与反复手法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，如多节首尾句重复，中间大量使用排比长句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，在变化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中达成和谐统一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，形成独特的节奏韵律，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展现形式的自由。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0900f7449?lid=0900f7449&amp;cid=0900f7449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0900f7449?lid=0900f7449&amp;cid=0900f7449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0900f7449?lid=b00d5e8d1&amp;cid=b00d5e8d1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0900f7449?lid=b00d5e8d1&amp;cid=b00d5e8d1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900f7449.fixed?pid=b47621d0e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0900f7449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1f582380?pid=0900f7449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000" dirty="0"/>
          </a:p>
        </p:txBody>
      </p:sp>
      <p:pic>
        <p:nvPicPr>
          <p:cNvPr id="3" name="P_6_BD#bbb316c96?htil=1&amp;pid=31f582380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04297" y="1281557"/>
            <a:ext cx="2651760" cy="379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bbb316c96?htil=1&amp;pid=31f582380&amp;color=0,0,0&amp;vtp=1&amp;bbb=1&amp;hb=1&amp;hs=1"/>
          <p:cNvSpPr/>
          <p:nvPr/>
        </p:nvSpPr>
        <p:spPr>
          <a:xfrm>
            <a:off x="612648" y="1135253"/>
            <a:ext cx="8183880" cy="44375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艾青（1910—1996），原名蒋正涵，号海澄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。自幼热爱绘画，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1928年考入杭州国立西湖艺术学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院绘画系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。次年，前往法国留学深造。1932年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，艾青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学成归国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，投身“中国左翼美术家联盟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”，积极参与进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步艺术活动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。不久被捕入狱，在狱中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，他完成了从绘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画到新诗写作的创作领域转变，开启了在诗坛的璀璨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篇章。</a:t>
            </a:r>
            <a:r>
              <a:rPr lang="en-US" altLang="zh-CN" sz="1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</a:t>
            </a:r>
            <a:endParaRPr lang="en-US" altLang="zh-CN" sz="2800" dirty="0"/>
          </a:p>
        </p:txBody>
      </p:sp>
      <p:sp>
        <p:nvSpPr>
          <p:cNvPr id="5" name="P_6_BD#bbb316c96?htil=1&amp;pid=31f582380&amp;color=0,0,0&amp;vtp=1&amp;bbb=1&amp;hb=1&amp;hs=1"/>
          <p:cNvSpPr/>
          <p:nvPr/>
        </p:nvSpPr>
        <p:spPr>
          <a:xfrm>
            <a:off x="611994" y="5540439"/>
            <a:ext cx="10968012" cy="12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bb316c96?htil=1&amp;pid=31f582380&amp;color=0,0,0&amp;vtp=1&amp;bbb=1&amp;hb=1&amp;hs=1"/>
          <p:cNvSpPr/>
          <p:nvPr/>
        </p:nvSpPr>
        <p:spPr>
          <a:xfrm>
            <a:off x="612648" y="468000"/>
            <a:ext cx="10968012" cy="50852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艾青被誉为继郭沫若之后中国新诗的又一面旗帜。他的诗作多采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用散文化的自由诗体，在形式上突破了传统外形的束缚，甚少关注诗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句韵脚的工整以及字数、行数的整齐划一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。但巧妙之处在于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，他通过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精心布局有规律的排比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、复沓手法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，营造出一种于变化中蕴含统一的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独特节奏美感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。其诗语言质朴清新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，毫无矫揉造作之感，同时音律和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，读来朗朗上口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，从而形成了别具一格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辨识度极高的艺术风格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：《火把》《向太阳》《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光的赞歌》《我爱这土地》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#1.3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a1e06782?pid=0900f7449&amp;color=0,0,0&amp;vtp=1&amp;bt=1&amp;bbb=1"/>
          <p:cNvSpPr/>
          <p:nvPr/>
        </p:nvSpPr>
        <p:spPr>
          <a:xfrm>
            <a:off x="612648" y="466344"/>
            <a:ext cx="10963656" cy="6127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000" dirty="0"/>
          </a:p>
        </p:txBody>
      </p:sp>
      <p:sp>
        <p:nvSpPr>
          <p:cNvPr id="3" name="P_6_BD#81477aae3?pid=ea1e06782&amp;color=0,0,0&amp;vtp=1&amp;bbb=1&amp;hb=1"/>
          <p:cNvSpPr/>
          <p:nvPr/>
        </p:nvSpPr>
        <p:spPr>
          <a:xfrm>
            <a:off x="612648" y="1144778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艾青出生在一个地主家庭，因出生时母亲难产，算命先生说他“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克”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父母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，而被送到一个贫苦农妇大堰河（浙江金华方言中“大叶荷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）的家中抚养。艾青五岁时，才被领回家开始读书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，但依然受到冷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。相比之下，大堰河却给了他温暖的母爱，给了他幸福的家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大堰河的爱是发自内心的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大堰河对他的爱是让他刻骨铭心的。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1932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年，艾青因参加进步活动被国民党反动派逮捕。在狱中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片茫茫的雪景触发了他对保姆的怀念，他由天寒联想到保姆给予自己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1477aae3?pid=ea1e06782&amp;color=0,0,0&amp;vtp=1&amp;bbb=1&amp;hb=1"/>
          <p:cNvSpPr/>
          <p:nvPr/>
        </p:nvSpPr>
        <p:spPr>
          <a:xfrm>
            <a:off x="612648" y="468000"/>
            <a:ext cx="10963656" cy="2494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的温暖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，由囚禁自己的铁窗联想到保姆长眠的墓地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，联想到保姆落满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白雪的坟头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，诗情汹涌，不能自已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。艾青借助从铁窗里反射进来的雪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，头抵着墙壁，挥笔写下了这首赞美大堰河等劳动人民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、诅咒黑暗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世界的长篇抒情诗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——《大堰河——我的保姆》。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8617</Words>
  <Application>WPS 演示</Application>
  <PresentationFormat>宽屏</PresentationFormat>
  <Paragraphs>433</Paragraphs>
  <Slides>33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49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Calibri</vt:lpstr>
      <vt:lpstr>Arial Unicode MS</vt:lpstr>
      <vt:lpstr>等线</vt:lpstr>
      <vt:lpstr>Calibri</vt:lpstr>
      <vt:lpstr>楷体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4</cp:revision>
  <dcterms:created xsi:type="dcterms:W3CDTF">2025-07-25T02:57:00Z</dcterms:created>
  <dcterms:modified xsi:type="dcterms:W3CDTF">2025-09-04T02:26:49Z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60DD588BEBCD400A95AAFD89C3CF3ADC_12</vt:lpwstr>
  </property>
  <property fmtid="{D5CDD505-2E9C-101B-9397-08002B2CF9AE}" pid="3" name="KSOProductBuildVer">
    <vt:lpwstr>2052-12.1.0.22529</vt:lpwstr>
  </property>
</Properties>
</file>